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327" r:id="rId2"/>
    <p:sldId id="257" r:id="rId3"/>
    <p:sldId id="349" r:id="rId4"/>
    <p:sldId id="318" r:id="rId5"/>
    <p:sldId id="260" r:id="rId6"/>
    <p:sldId id="261" r:id="rId7"/>
    <p:sldId id="369" r:id="rId8"/>
    <p:sldId id="371" r:id="rId9"/>
    <p:sldId id="368" r:id="rId10"/>
    <p:sldId id="265" r:id="rId11"/>
    <p:sldId id="266" r:id="rId12"/>
    <p:sldId id="267" r:id="rId13"/>
    <p:sldId id="268" r:id="rId14"/>
    <p:sldId id="269" r:id="rId15"/>
    <p:sldId id="317" r:id="rId16"/>
    <p:sldId id="372" r:id="rId17"/>
    <p:sldId id="37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20" r:id="rId36"/>
    <p:sldId id="315" r:id="rId37"/>
    <p:sldId id="321" r:id="rId38"/>
    <p:sldId id="289" r:id="rId39"/>
    <p:sldId id="290" r:id="rId40"/>
    <p:sldId id="319" r:id="rId41"/>
    <p:sldId id="323" r:id="rId42"/>
    <p:sldId id="324" r:id="rId43"/>
    <p:sldId id="375" r:id="rId44"/>
    <p:sldId id="374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25" r:id="rId69"/>
    <p:sldId id="326" r:id="rId70"/>
    <p:sldId id="322" r:id="rId71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278"/>
  </p:normalViewPr>
  <p:slideViewPr>
    <p:cSldViewPr snapToGrid="0" snapToObjects="1">
      <p:cViewPr varScale="1">
        <p:scale>
          <a:sx n="137" d="100"/>
          <a:sy n="137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6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1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CA77D-1361-7AF3-0DA2-36E2E47A5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759C8-5DEC-5DE4-CCAF-A8B3CD164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24A5B-A659-1740-297A-AD1BD64C3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7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65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haveibeenpwned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ssl/openssl_full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asecuritysite.com/webcrypto/crypt_has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lmhash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hash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asecuritysite.com/hash2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/webcrypto/crypt_bcrypt" TargetMode="External"/><Relationship Id="rId3" Type="http://schemas.openxmlformats.org/officeDocument/2006/relationships/hyperlink" Target="https://asecuritysite.com/encryption/htest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webcrypto/crypt_pbkdf2_wasm" TargetMode="External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Relationship Id="rId9" Type="http://schemas.openxmlformats.org/officeDocument/2006/relationships/hyperlink" Target="https://asecuritysite.com/webcrypto/crypt_scryp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webcrypto/crypt_arg" TargetMode="External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asecuritysite.com/hash/salt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asecuritysite.com/hash/lenattac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/>
              <a:t>Unit 3: Hashing</a:t>
            </a:r>
            <a:br>
              <a:rPr lang="en-US"/>
            </a:br>
            <a:br>
              <a:rPr lang="en-US"/>
            </a:br>
            <a:r>
              <a:rPr lang="en-US" sz="1727" b="0"/>
              <a:t>Hashing Types.</a:t>
            </a:r>
            <a:br>
              <a:rPr lang="en-US" sz="1727" b="0"/>
            </a:br>
            <a:r>
              <a:rPr lang="en-US" sz="1727" b="0"/>
              <a:t>Hashing Methods.</a:t>
            </a:r>
            <a:br>
              <a:rPr lang="en-US" sz="1727" b="0"/>
            </a:br>
            <a:r>
              <a:rPr lang="en-US" sz="1727" b="0"/>
              <a:t>Salting.</a:t>
            </a:r>
            <a:br>
              <a:rPr lang="en-US" sz="1727" b="0"/>
            </a:br>
            <a:r>
              <a:rPr lang="en-US" sz="1727" b="0"/>
              <a:t>Collisions.</a:t>
            </a:r>
            <a:br>
              <a:rPr lang="en-US" sz="1727" b="0"/>
            </a:br>
            <a:r>
              <a:rPr lang="en-US" sz="1727" b="0"/>
              <a:t>LM and NTLM Hashes (Windows).</a:t>
            </a:r>
            <a:br>
              <a:rPr lang="en-US" sz="1727" b="0"/>
            </a:br>
            <a:r>
              <a:rPr lang="en-US" sz="1727" b="0"/>
              <a:t>Hash Benchmarks.</a:t>
            </a:r>
            <a:br>
              <a:rPr lang="en-US" sz="1727" b="0"/>
            </a:br>
            <a:r>
              <a:rPr lang="en-US" sz="1727" b="0"/>
              <a:t>Message Authentication Codes (MACs).</a:t>
            </a:r>
            <a:br>
              <a:rPr lang="en-US" sz="1727" b="0"/>
            </a:br>
            <a:r>
              <a:rPr lang="en-US" sz="1600" b="0"/>
              <a:t>Key Derivation Function (KDF)</a:t>
            </a:r>
            <a:br>
              <a:rPr lang="en-US" sz="1727" b="0"/>
            </a:br>
            <a:r>
              <a:rPr lang="en-US" sz="1727" b="0"/>
              <a:t>OTP/HOTP.</a:t>
            </a:r>
            <a:br>
              <a:rPr lang="en-US" sz="1727" b="0"/>
            </a:br>
            <a:r>
              <a:rPr lang="en-US" sz="1727" b="0"/>
              <a:t>Hashcat</a:t>
            </a:r>
            <a:r>
              <a:rPr lang="en-US" sz="1727"/>
              <a:t> (for practical work)</a:t>
            </a:r>
            <a:br>
              <a:rPr lang="en-US" sz="1727" b="0"/>
            </a:br>
            <a:br>
              <a:rPr lang="en-US" sz="1727" b="0"/>
            </a:br>
            <a:r>
              <a:rPr lang="en-US" sz="2592">
                <a:solidFill>
                  <a:srgbClr val="000000"/>
                </a:solidFill>
              </a:rPr>
              <a:t>Prof Bill Buchanan OBE</a:t>
            </a:r>
            <a:br>
              <a:rPr lang="en-US" sz="2592">
                <a:solidFill>
                  <a:srgbClr val="000000"/>
                </a:solidFill>
              </a:rPr>
            </a:br>
            <a:r>
              <a:rPr lang="en-US" sz="1800"/>
              <a:t>https://asecuritysite.com/hash</a:t>
            </a:r>
            <a:br>
              <a:rPr lang="en-US" sz="1727" b="0"/>
            </a:br>
            <a:endParaRPr lang="en-US"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FABA82-142F-38F0-CD94-A1EABA0A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37" y="0"/>
            <a:ext cx="5741894" cy="5715000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5" y="2358093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OpenSSL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717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https://asecuritysite.com/openssl/openssl_full2</a:t>
            </a:r>
            <a:endParaRPr lang="en-US" sz="1350" dirty="0"/>
          </a:p>
          <a:p>
            <a:r>
              <a:rPr lang="en-US" sz="1350" dirty="0">
                <a:hlinkClick r:id="rId4"/>
              </a:rPr>
              <a:t>https://asecuritysite.com/webcrypto/crypt_hash</a:t>
            </a:r>
            <a:r>
              <a:rPr lang="en-US" sz="1350" dirty="0"/>
              <a:t> 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146071-01D1-D3F0-3F1A-D0FFE63F8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9" y="996508"/>
            <a:ext cx="6990857" cy="37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00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LM and NTLM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9867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https://asecuritysite.com/hash/lmhash</a:t>
            </a:r>
            <a:r>
              <a:rPr lang="en-US" sz="135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84FE45-368C-236E-F640-A20FE795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85" y="263128"/>
            <a:ext cx="401121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62C5BCA-A096-7B5A-CB3B-26BECAD63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" y="1418191"/>
            <a:ext cx="5086148" cy="14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15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Hashing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96BD3AE-E454-1B40-B7DC-42B90F1B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1" y="1132872"/>
            <a:ext cx="7825661" cy="2981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8455F-848A-B54B-AF3E-3EF4D2D01808}"/>
              </a:ext>
            </a:extLst>
          </p:cNvPr>
          <p:cNvSpPr/>
          <p:nvPr/>
        </p:nvSpPr>
        <p:spPr>
          <a:xfrm>
            <a:off x="0" y="5129629"/>
            <a:ext cx="30796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gohash</a:t>
            </a:r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4904B-7D83-0401-6451-97983B64F687}"/>
              </a:ext>
            </a:extLst>
          </p:cNvPr>
          <p:cNvSpPr txBox="1"/>
          <p:nvPr/>
        </p:nvSpPr>
        <p:spPr>
          <a:xfrm>
            <a:off x="404476" y="3952101"/>
            <a:ext cx="5696780" cy="715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350" dirty="0"/>
              <a:t>Cryptographic Hashes: MD5, SHA-1, SHA-256, SHA-3, RIPEMD, Blake2b</a:t>
            </a:r>
            <a:br>
              <a:rPr lang="en-GB" sz="1350" dirty="0"/>
            </a:br>
            <a:r>
              <a:rPr lang="en-GB" sz="1350" dirty="0"/>
              <a:t>Windows hashes: NTLM </a:t>
            </a:r>
          </a:p>
          <a:p>
            <a:r>
              <a:rPr lang="en-GB" sz="1350" dirty="0"/>
              <a:t>Non-cryptographic hashes: Spooky, Farm, FVN</a:t>
            </a:r>
          </a:p>
        </p:txBody>
      </p:sp>
    </p:spTree>
    <p:extLst>
      <p:ext uri="{BB962C8B-B14F-4D97-AF65-F5344CB8AC3E}">
        <p14:creationId xmlns:p14="http://schemas.microsoft.com/office/powerpoint/2010/main" val="33834164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5F2A-8439-3452-9A2F-080659BF0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>
            <a:extLst>
              <a:ext uri="{FF2B5EF4-FFF2-40B4-BE49-F238E27FC236}">
                <a16:creationId xmlns:a16="http://schemas.microsoft.com/office/drawing/2014/main" id="{35E10053-898F-E771-8B1B-C32237312C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>
            <a:extLst>
              <a:ext uri="{FF2B5EF4-FFF2-40B4-BE49-F238E27FC236}">
                <a16:creationId xmlns:a16="http://schemas.microsoft.com/office/drawing/2014/main" id="{9FF44167-B675-207A-E317-ED28C58A6E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A68708-368E-4D1A-9200-5370C3D4C012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85000" lnSpcReduction="10000"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PBKDF2, </a:t>
            </a:r>
            <a:r>
              <a:rPr lang="en-US" dirty="0" err="1"/>
              <a:t>bcrypt</a:t>
            </a:r>
            <a:r>
              <a:rPr lang="en-US" dirty="0"/>
              <a:t> and </a:t>
            </a:r>
            <a:r>
              <a:rPr lang="en-US" dirty="0" err="1"/>
              <a:t>scrypt</a:t>
            </a:r>
            <a:endParaRPr lang="en-US" dirty="0"/>
          </a:p>
        </p:txBody>
      </p:sp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F860E5DB-BD40-3208-793A-BE4540218C67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06B0869D-1047-5A8C-FD46-FE8EA99933E0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3CAF8C08-1DB0-4840-EC71-A2AA27B2219F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>
                  <a:hlinkClick r:id="rId6"/>
                </a:rPr>
                <a:t>PBKDF2</a:t>
              </a:r>
              <a:endParaRPr dirty="0"/>
            </a:p>
          </p:txBody>
        </p:sp>
      </p:grpSp>
      <p:pic>
        <p:nvPicPr>
          <p:cNvPr id="8" name="Picture 7" descr="A diagram of keys and a key system&#10;&#10;AI-generated content may be incorrect.">
            <a:extLst>
              <a:ext uri="{FF2B5EF4-FFF2-40B4-BE49-F238E27FC236}">
                <a16:creationId xmlns:a16="http://schemas.microsoft.com/office/drawing/2014/main" id="{B81086AD-6703-8385-0C86-760D6C5D5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5" y="932773"/>
            <a:ext cx="7772400" cy="3860188"/>
          </a:xfrm>
          <a:prstGeom prst="rect">
            <a:avLst/>
          </a:prstGeom>
        </p:spPr>
      </p:pic>
      <p:grpSp>
        <p:nvGrpSpPr>
          <p:cNvPr id="2" name="Rectangle 4">
            <a:hlinkClick r:id="rId3"/>
            <a:extLst>
              <a:ext uri="{FF2B5EF4-FFF2-40B4-BE49-F238E27FC236}">
                <a16:creationId xmlns:a16="http://schemas.microsoft.com/office/drawing/2014/main" id="{28940BFA-45D6-737D-4BE0-B28215D2017C}"/>
              </a:ext>
            </a:extLst>
          </p:cNvPr>
          <p:cNvGrpSpPr/>
          <p:nvPr/>
        </p:nvGrpSpPr>
        <p:grpSpPr>
          <a:xfrm>
            <a:off x="5352968" y="5305772"/>
            <a:ext cx="1584177" cy="409228"/>
            <a:chOff x="0" y="0"/>
            <a:chExt cx="1584175" cy="409227"/>
          </a:xfrm>
        </p:grpSpPr>
        <p:sp>
          <p:nvSpPr>
            <p:cNvPr id="3" name="Rectangle">
              <a:hlinkClick r:id="rId4"/>
              <a:extLst>
                <a:ext uri="{FF2B5EF4-FFF2-40B4-BE49-F238E27FC236}">
                  <a16:creationId xmlns:a16="http://schemas.microsoft.com/office/drawing/2014/main" id="{808BD0F0-7B08-19F3-5B47-729870D24D53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Benchmark">
              <a:hlinkClick r:id="rId5"/>
              <a:extLst>
                <a:ext uri="{FF2B5EF4-FFF2-40B4-BE49-F238E27FC236}">
                  <a16:creationId xmlns:a16="http://schemas.microsoft.com/office/drawing/2014/main" id="{9614DAD3-154B-7E9A-3343-F2A7F0142543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 err="1">
                  <a:hlinkClick r:id="rId8"/>
                </a:rPr>
                <a:t>Bcrypt</a:t>
              </a:r>
              <a:endParaRPr dirty="0"/>
            </a:p>
          </p:txBody>
        </p:sp>
      </p:grpSp>
      <p:grpSp>
        <p:nvGrpSpPr>
          <p:cNvPr id="13" name="Rectangle 4">
            <a:hlinkClick r:id="rId3"/>
            <a:extLst>
              <a:ext uri="{FF2B5EF4-FFF2-40B4-BE49-F238E27FC236}">
                <a16:creationId xmlns:a16="http://schemas.microsoft.com/office/drawing/2014/main" id="{9ECF169C-AA7D-775F-CCA3-9607543ED4CF}"/>
              </a:ext>
            </a:extLst>
          </p:cNvPr>
          <p:cNvGrpSpPr/>
          <p:nvPr/>
        </p:nvGrpSpPr>
        <p:grpSpPr>
          <a:xfrm>
            <a:off x="3220866" y="5257272"/>
            <a:ext cx="1584177" cy="409228"/>
            <a:chOff x="0" y="0"/>
            <a:chExt cx="1584175" cy="409227"/>
          </a:xfrm>
        </p:grpSpPr>
        <p:sp>
          <p:nvSpPr>
            <p:cNvPr id="14" name="Rectangle">
              <a:hlinkClick r:id="rId4"/>
              <a:extLst>
                <a:ext uri="{FF2B5EF4-FFF2-40B4-BE49-F238E27FC236}">
                  <a16:creationId xmlns:a16="http://schemas.microsoft.com/office/drawing/2014/main" id="{30A6E7FF-E870-B1B7-0FFC-6E3C36953310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Benchmark">
              <a:hlinkClick r:id="rId5"/>
              <a:extLst>
                <a:ext uri="{FF2B5EF4-FFF2-40B4-BE49-F238E27FC236}">
                  <a16:creationId xmlns:a16="http://schemas.microsoft.com/office/drawing/2014/main" id="{742246D7-4A8C-58A2-AB2A-561F52E834E1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>
                  <a:hlinkClick r:id="rId9"/>
                </a:rPr>
                <a:t>scrypt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0471573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3187-0D4D-B43B-824B-199A5D572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>
            <a:extLst>
              <a:ext uri="{FF2B5EF4-FFF2-40B4-BE49-F238E27FC236}">
                <a16:creationId xmlns:a16="http://schemas.microsoft.com/office/drawing/2014/main" id="{70C3B93E-B7ED-5D47-2862-37E49A2B2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>
            <a:extLst>
              <a:ext uri="{FF2B5EF4-FFF2-40B4-BE49-F238E27FC236}">
                <a16:creationId xmlns:a16="http://schemas.microsoft.com/office/drawing/2014/main" id="{CDC5CD4D-9AE4-79B0-EC4F-B2953C362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8F72F-1068-3372-A91C-7B651F3C7FD0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77500" lnSpcReduction="20000"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PBKDF2, </a:t>
            </a:r>
            <a:r>
              <a:rPr lang="en-US" dirty="0" err="1"/>
              <a:t>bcrypt</a:t>
            </a:r>
            <a:r>
              <a:rPr lang="en-US" dirty="0"/>
              <a:t> and Argon 2</a:t>
            </a:r>
          </a:p>
        </p:txBody>
      </p:sp>
      <p:grpSp>
        <p:nvGrpSpPr>
          <p:cNvPr id="10" name="Rectangle 4">
            <a:hlinkClick r:id="rId3"/>
            <a:extLst>
              <a:ext uri="{FF2B5EF4-FFF2-40B4-BE49-F238E27FC236}">
                <a16:creationId xmlns:a16="http://schemas.microsoft.com/office/drawing/2014/main" id="{EB5FFABC-824F-52B8-20BA-BB097405753C}"/>
              </a:ext>
            </a:extLst>
          </p:cNvPr>
          <p:cNvGrpSpPr/>
          <p:nvPr/>
        </p:nvGrpSpPr>
        <p:grpSpPr>
          <a:xfrm>
            <a:off x="7007696" y="5257272"/>
            <a:ext cx="1584177" cy="409228"/>
            <a:chOff x="0" y="0"/>
            <a:chExt cx="1584175" cy="409227"/>
          </a:xfrm>
        </p:grpSpPr>
        <p:sp>
          <p:nvSpPr>
            <p:cNvPr id="11" name="Rectangle">
              <a:hlinkClick r:id="rId4"/>
              <a:extLst>
                <a:ext uri="{FF2B5EF4-FFF2-40B4-BE49-F238E27FC236}">
                  <a16:creationId xmlns:a16="http://schemas.microsoft.com/office/drawing/2014/main" id="{DB192B09-68BB-0DA9-D821-0F43DCF83865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Benchmark">
              <a:hlinkClick r:id="rId5"/>
              <a:extLst>
                <a:ext uri="{FF2B5EF4-FFF2-40B4-BE49-F238E27FC236}">
                  <a16:creationId xmlns:a16="http://schemas.microsoft.com/office/drawing/2014/main" id="{5ACCB7D7-FA81-114A-A803-170AEE4DFB62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>
                  <a:hlinkClick r:id="rId6"/>
                </a:rPr>
                <a:t>Argon 2</a:t>
              </a:r>
              <a:endParaRPr dirty="0"/>
            </a:p>
          </p:txBody>
        </p:sp>
      </p:grpSp>
      <p:pic>
        <p:nvPicPr>
          <p:cNvPr id="16" name="Picture 15" descr="A diagram of a blockchain&#10;&#10;AI-generated content may be incorrect.">
            <a:extLst>
              <a:ext uri="{FF2B5EF4-FFF2-40B4-BE49-F238E27FC236}">
                <a16:creationId xmlns:a16="http://schemas.microsoft.com/office/drawing/2014/main" id="{E90A8F0A-9388-A6CA-73E5-E1704F9091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9" y="732141"/>
            <a:ext cx="5751600" cy="437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9888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Adding Salt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7238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https://asecuritysite.com/hash/salt</a:t>
            </a:r>
            <a:r>
              <a:rPr lang="en-US" sz="1350" dirty="0"/>
              <a:t> 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CF326907-A671-8574-D039-2CA81A18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22264"/>
            <a:ext cx="8746508" cy="20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730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Merkle-</a:t>
            </a:r>
            <a:r>
              <a:rPr lang="en-US" sz="3000" b="1" dirty="0" err="1">
                <a:solidFill>
                  <a:srgbClr val="C00000"/>
                </a:solidFill>
              </a:rPr>
              <a:t>Damgård</a:t>
            </a:r>
            <a:r>
              <a:rPr lang="en-US" sz="3000" b="1" dirty="0">
                <a:solidFill>
                  <a:srgbClr val="C00000"/>
                </a:solidFill>
              </a:rPr>
              <a:t> (MD) construction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31277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https://asecuritysite.com/hash/lenattack</a:t>
            </a:r>
            <a:r>
              <a:rPr lang="en-US" sz="135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1FAAFC-F371-0236-3079-DDDDB2AE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0435"/>
            <a:ext cx="9144000" cy="25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669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XOF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261642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https://asecuritysite.com/hash/cs</a:t>
            </a:r>
            <a:r>
              <a:rPr lang="en-US" sz="1350" dirty="0"/>
              <a:t> 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E960AA0-00FD-C7AD-FDC6-FFF4B218B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5" y="1300642"/>
            <a:ext cx="8077283" cy="3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84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4827</Words>
  <Application>Microsoft Macintosh PowerPoint</Application>
  <PresentationFormat>On-screen Show (16:10)</PresentationFormat>
  <Paragraphs>807</Paragraphs>
  <Slides>70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AmazonEmber</vt:lpstr>
      <vt:lpstr>Arial</vt:lpstr>
      <vt:lpstr>Calibri</vt:lpstr>
      <vt:lpstr>NVIDIA-NALA</vt:lpstr>
      <vt:lpstr>Office Theme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Hashing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29</cp:revision>
  <dcterms:modified xsi:type="dcterms:W3CDTF">2026-02-09T08:30:23Z</dcterms:modified>
</cp:coreProperties>
</file>